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84" r:id="rId10"/>
    <p:sldId id="282" r:id="rId11"/>
    <p:sldId id="265" r:id="rId12"/>
    <p:sldId id="266" r:id="rId13"/>
    <p:sldId id="267" r:id="rId14"/>
    <p:sldId id="268" r:id="rId15"/>
    <p:sldId id="270" r:id="rId16"/>
    <p:sldId id="283" r:id="rId17"/>
    <p:sldId id="287" r:id="rId18"/>
    <p:sldId id="264" r:id="rId19"/>
    <p:sldId id="272" r:id="rId20"/>
    <p:sldId id="277" r:id="rId21"/>
    <p:sldId id="278" r:id="rId22"/>
    <p:sldId id="274" r:id="rId23"/>
    <p:sldId id="273" r:id="rId24"/>
    <p:sldId id="276" r:id="rId25"/>
    <p:sldId id="275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54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752F7-93B5-4672-80D1-EA36C1E348E7}" type="datetimeFigureOut">
              <a:rPr lang="en-US" smtClean="0"/>
              <a:t>10/11/2016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03C38-D7DE-4EB2-B723-FCC7DFE57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46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B2758F-1171-401A-B633-A9E5DFDF5BCD}" type="datetimeFigureOut">
              <a:rPr lang="en-US" smtClean="0"/>
              <a:pPr/>
              <a:t>10/11/2016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783AD64-AFF1-4CC5-9871-AE93F04225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4classrooms.com/act_sat.htm" TargetMode="External"/><Relationship Id="rId2" Type="http://schemas.openxmlformats.org/officeDocument/2006/relationships/hyperlink" Target="http://www.testprepreview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escollege.com/2013/04/act-sat-prep/" TargetMode="External"/><Relationship Id="rId5" Type="http://schemas.openxmlformats.org/officeDocument/2006/relationships/hyperlink" Target="http://www.knowhow2gowisconsin.org/" TargetMode="External"/><Relationship Id="rId4" Type="http://schemas.openxmlformats.org/officeDocument/2006/relationships/hyperlink" Target="http://www.number2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egereadiness.collegeboard.org/sat/registe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egereadiness.collegeboard.org/sat/practice" TargetMode="External"/><Relationship Id="rId2" Type="http://schemas.openxmlformats.org/officeDocument/2006/relationships/hyperlink" Target="http://www.freesatmath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jortests.com/sat/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sat.collegeboard.org/registe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accuplacer.collegeboard.org/" TargetMode="External"/><Relationship Id="rId2" Type="http://schemas.openxmlformats.org/officeDocument/2006/relationships/hyperlink" Target="http://gotoltc.edu/how-to-apply/testing-services-accuplacer/accuplacer/index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official-asvab.com/whattoexpect_app.htm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phscounselingdept.weebl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scounselingdept.weebly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student.org/sampletes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student.org/regist/actfe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osh.edu/llce/conted/youth/act-test-pre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4958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Welcome Parents &amp; Students</a:t>
            </a:r>
          </a:p>
          <a:p>
            <a:r>
              <a:rPr lang="en-US" dirty="0" smtClean="0"/>
              <a:t>From the PHS Counseling Department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College Entrance Exams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for the ACT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Free Online Practice Sites: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http://www.testprepreview.com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smtClean="0">
                <a:hlinkClick r:id="rId3"/>
              </a:rPr>
              <a:t>http://www.internet4classrooms.com/act_sat.htm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4"/>
              </a:rPr>
              <a:t>www.number2.com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5"/>
              </a:rPr>
              <a:t>http://www.KnowHow2GOWisconsin.org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hlinkClick r:id="rId6"/>
              </a:rPr>
              <a:t>http://yescollege.com/2013/04/act-sat-prep/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sz="1000" dirty="0" smtClean="0"/>
          </a:p>
          <a:p>
            <a:pPr>
              <a:buNone/>
            </a:pPr>
            <a:r>
              <a:rPr lang="en-US" sz="1000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 </a:t>
            </a:r>
          </a:p>
          <a:p>
            <a:pPr algn="ctr"/>
            <a:endParaRPr lang="en-US" dirty="0" smtClean="0">
              <a:hlinkClick r:id="rId2"/>
            </a:endParaRPr>
          </a:p>
          <a:p>
            <a:pPr algn="ctr"/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hlinkClick r:id="rId2"/>
              </a:rPr>
              <a:t>www.actstudent.org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for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The SAT </a:t>
            </a:r>
          </a:p>
          <a:p>
            <a:pPr lvl="1"/>
            <a:r>
              <a:rPr lang="en-US" dirty="0"/>
              <a:t>Focus on the knowledge, skills, and understandings that research has identified as most important for college and career readiness and success </a:t>
            </a:r>
          </a:p>
          <a:p>
            <a:pPr lvl="1"/>
            <a:r>
              <a:rPr lang="en-US" dirty="0"/>
              <a:t>Greater emphasis on the meaning of words in extended contexts and on how word choice shapes meaning, tone, and impact </a:t>
            </a:r>
          </a:p>
          <a:p>
            <a:pPr lvl="1"/>
            <a:r>
              <a:rPr lang="en-US" dirty="0"/>
              <a:t>Rights-only scoring (no penalty for guessing) </a:t>
            </a:r>
          </a:p>
          <a:p>
            <a:pPr lvl="1"/>
            <a:endParaRPr lang="en-US" sz="2300" dirty="0" smtClean="0"/>
          </a:p>
          <a:p>
            <a:r>
              <a:rPr lang="en-US" sz="2800" dirty="0"/>
              <a:t>Scale ranging from 400 to 1600 </a:t>
            </a:r>
          </a:p>
          <a:p>
            <a:endParaRPr lang="en-US" sz="2800" dirty="0" smtClean="0"/>
          </a:p>
          <a:p>
            <a:r>
              <a:rPr lang="en-US" sz="2800" dirty="0" smtClean="0"/>
              <a:t>The SAT has only 3 components: Reading, Writing/Language, Mathematics, and </a:t>
            </a:r>
            <a:r>
              <a:rPr lang="en-US" sz="2800" dirty="0"/>
              <a:t>E</a:t>
            </a:r>
            <a:r>
              <a:rPr lang="en-US" sz="2800" dirty="0" smtClean="0"/>
              <a:t>ssay is optional.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the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4068" y="1524000"/>
            <a:ext cx="8503920" cy="4572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Reading</a:t>
            </a:r>
            <a:r>
              <a:rPr lang="en-US" dirty="0" smtClean="0"/>
              <a:t>: 52 Questions - 65 minutes </a:t>
            </a:r>
          </a:p>
          <a:p>
            <a:endParaRPr lang="en-US" b="1" dirty="0"/>
          </a:p>
          <a:p>
            <a:r>
              <a:rPr lang="en-US" b="1" dirty="0" smtClean="0"/>
              <a:t>Writing/Language: </a:t>
            </a:r>
            <a:r>
              <a:rPr lang="en-US" dirty="0" smtClean="0"/>
              <a:t>44 Questions – 35 Minutes</a:t>
            </a:r>
          </a:p>
          <a:p>
            <a:endParaRPr lang="en-US" b="1" dirty="0"/>
          </a:p>
          <a:p>
            <a:r>
              <a:rPr lang="en-US" b="1" dirty="0" smtClean="0"/>
              <a:t>Mathematics</a:t>
            </a:r>
            <a:r>
              <a:rPr lang="en-US" dirty="0"/>
              <a:t>: </a:t>
            </a:r>
            <a:r>
              <a:rPr lang="en-US" dirty="0" smtClean="0"/>
              <a:t>58 Questions – 80 Minutes</a:t>
            </a:r>
          </a:p>
          <a:p>
            <a:endParaRPr lang="en-US" b="1" dirty="0"/>
          </a:p>
          <a:p>
            <a:r>
              <a:rPr lang="en-US" b="1" dirty="0" smtClean="0"/>
              <a:t>Essay</a:t>
            </a:r>
            <a:r>
              <a:rPr lang="en-US" dirty="0" smtClean="0"/>
              <a:t>: 1 Questions – 50 Minutes</a:t>
            </a:r>
          </a:p>
          <a:p>
            <a:endParaRPr lang="en-US" b="1" u="sng" dirty="0"/>
          </a:p>
          <a:p>
            <a:r>
              <a:rPr lang="en-US" b="1" u="sng" dirty="0" smtClean="0"/>
              <a:t>Total: </a:t>
            </a:r>
            <a:r>
              <a:rPr lang="en-US" dirty="0" smtClean="0"/>
              <a:t>154 Questions (155 Questions w/ Essay) –      3 hours (Approx. 4 hours w/ Essay)</a:t>
            </a:r>
            <a:endParaRPr lang="en-US" sz="16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the SAT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SAT $43.00</a:t>
            </a:r>
          </a:p>
          <a:p>
            <a:r>
              <a:rPr lang="en-US" dirty="0" smtClean="0"/>
              <a:t>SAT with Essay $54.50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76400" y="3429000"/>
            <a:ext cx="609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collegereadiness.collegeboard.org/sat/register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the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PSAT – taking junior year at PHS (participants will be eligible for the National Merit Scholarship)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http://www.freesatmath.com/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collegereadiness.collegeboard.org/sat/practice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http://www.majortests.com/sat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Registering for 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>
                <a:hlinkClick r:id="rId2"/>
              </a:rPr>
              <a:t>http://sat.collegeboard.org/register/</a:t>
            </a:r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between the ACT and SAT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1391508"/>
            <a:ext cx="8455152" cy="5009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ACT/SAT Timeline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Elementary Students – 8</a:t>
            </a:r>
            <a:r>
              <a:rPr lang="en-US" baseline="30000" dirty="0" smtClean="0"/>
              <a:t>th</a:t>
            </a:r>
            <a:r>
              <a:rPr lang="en-US" dirty="0" smtClean="0"/>
              <a:t> Grade students</a:t>
            </a:r>
          </a:p>
          <a:p>
            <a:pPr lvl="1"/>
            <a:r>
              <a:rPr lang="en-US" dirty="0" smtClean="0"/>
              <a:t>Academic preparation through everyday curriculum/classes</a:t>
            </a:r>
          </a:p>
          <a:p>
            <a:pPr lvl="1"/>
            <a:r>
              <a:rPr lang="en-US" dirty="0" smtClean="0"/>
              <a:t>Read!!!  Build your vocabulary</a:t>
            </a:r>
          </a:p>
          <a:p>
            <a:pPr lvl="1"/>
            <a:r>
              <a:rPr lang="en-US" dirty="0" smtClean="0"/>
              <a:t>Use websites and smart phone apps</a:t>
            </a:r>
          </a:p>
          <a:p>
            <a:pPr lvl="1"/>
            <a:r>
              <a:rPr lang="en-US" dirty="0" smtClean="0"/>
              <a:t>Start building and preparing your mind for the upcoming entrance exams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Freshman – Juniors</a:t>
            </a:r>
          </a:p>
          <a:p>
            <a:pPr lvl="1"/>
            <a:r>
              <a:rPr lang="en-US" dirty="0" smtClean="0"/>
              <a:t>Academic perpetration through everyday curriculum/classes</a:t>
            </a:r>
          </a:p>
          <a:p>
            <a:pPr lvl="1"/>
            <a:r>
              <a:rPr lang="en-US" dirty="0" smtClean="0"/>
              <a:t>READ!!!  Keep building your vocabulary</a:t>
            </a:r>
          </a:p>
          <a:p>
            <a:pPr lvl="1"/>
            <a:r>
              <a:rPr lang="en-US" smtClean="0"/>
              <a:t>ASPIRE/PSAT</a:t>
            </a:r>
            <a:endParaRPr lang="en-US" dirty="0" smtClean="0"/>
          </a:p>
          <a:p>
            <a:pPr lvl="1"/>
            <a:r>
              <a:rPr lang="en-US" dirty="0" smtClean="0"/>
              <a:t>Use websites and smart phone apps</a:t>
            </a:r>
          </a:p>
          <a:p>
            <a:pPr lvl="1"/>
            <a:r>
              <a:rPr lang="en-US" dirty="0" smtClean="0"/>
              <a:t>The more you practice the more you remember  </a:t>
            </a:r>
          </a:p>
          <a:p>
            <a:pPr lvl="3" algn="ctr">
              <a:buNone/>
            </a:pPr>
            <a:r>
              <a:rPr lang="en-US" dirty="0" smtClean="0"/>
              <a:t>“Muscle memory!!!”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the </a:t>
            </a:r>
            <a:r>
              <a:rPr lang="en-US" dirty="0" err="1" smtClean="0"/>
              <a:t>Accuplacer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ACCUPLACER is a suite of tests that determines your knowledge in math, reading and writing.</a:t>
            </a:r>
          </a:p>
          <a:p>
            <a:r>
              <a:rPr lang="en-US" dirty="0" smtClean="0"/>
              <a:t>Primarily to enter Technical Colleges</a:t>
            </a:r>
          </a:p>
          <a:p>
            <a:pPr fontAlgn="base"/>
            <a:r>
              <a:rPr lang="en-US" b="1" dirty="0" smtClean="0"/>
              <a:t>Arithmetic:</a:t>
            </a:r>
            <a:r>
              <a:rPr lang="en-US" dirty="0" smtClean="0"/>
              <a:t> </a:t>
            </a:r>
            <a:r>
              <a:rPr lang="en-US" sz="2400" dirty="0" smtClean="0"/>
              <a:t>17 multiple-choice questions</a:t>
            </a:r>
          </a:p>
          <a:p>
            <a:pPr lvl="1" fontAlgn="base"/>
            <a:r>
              <a:rPr lang="en-US" sz="1400" dirty="0" smtClean="0"/>
              <a:t>Whole Numbers and Fractions (add, subtract, multiply, divide, estimate, equivalent fractions)</a:t>
            </a:r>
          </a:p>
          <a:p>
            <a:pPr lvl="1" fontAlgn="base"/>
            <a:r>
              <a:rPr lang="en-US" sz="1400" dirty="0" smtClean="0"/>
              <a:t>Decimals and Percents (add, subtract, multiply, divide, percents, fraction/decimal equivalents)</a:t>
            </a:r>
          </a:p>
          <a:p>
            <a:pPr lvl="1" fontAlgn="base"/>
            <a:r>
              <a:rPr lang="en-US" sz="1400" dirty="0" smtClean="0"/>
              <a:t>Applications and Problem Solving (rate, percent, measurement problems, geometry)</a:t>
            </a:r>
          </a:p>
          <a:p>
            <a:r>
              <a:rPr lang="en-US" b="1" dirty="0" smtClean="0"/>
              <a:t>Elementary Algebra:</a:t>
            </a:r>
            <a:r>
              <a:rPr lang="en-US" dirty="0" smtClean="0"/>
              <a:t> </a:t>
            </a:r>
            <a:r>
              <a:rPr lang="en-US" sz="2400" dirty="0" smtClean="0"/>
              <a:t>12 multiple-choice questions </a:t>
            </a:r>
          </a:p>
          <a:p>
            <a:pPr lvl="1"/>
            <a:r>
              <a:rPr lang="en-US" sz="1000" dirty="0" smtClean="0"/>
              <a:t>(</a:t>
            </a:r>
            <a:r>
              <a:rPr lang="en-US" sz="1400" dirty="0" smtClean="0"/>
              <a:t>only required for Electro-Mechanical Technology, Energy Management Technology, Environmental Engineering - Waste &amp; Water Technology; Industrial Electrician Apprentice; Maintenance Technician Apprentice; Mechanical Design; Nuclear Technology; Plumber; Sheet Metal Apprentice; and Wind Energy Technology).</a:t>
            </a:r>
          </a:p>
          <a:p>
            <a:pPr fontAlgn="base"/>
            <a:r>
              <a:rPr lang="en-US" b="1" dirty="0" smtClean="0"/>
              <a:t>Reading Comprehension:</a:t>
            </a:r>
            <a:r>
              <a:rPr lang="en-US" sz="2400" dirty="0" smtClean="0"/>
              <a:t> 20 multiple-choice questions</a:t>
            </a:r>
          </a:p>
          <a:p>
            <a:pPr lvl="1" fontAlgn="base"/>
            <a:r>
              <a:rPr lang="en-US" sz="1400" dirty="0" smtClean="0"/>
              <a:t>Identifying Main Ideas</a:t>
            </a:r>
          </a:p>
          <a:p>
            <a:pPr lvl="1" fontAlgn="base"/>
            <a:r>
              <a:rPr lang="en-US" sz="1400" dirty="0" smtClean="0"/>
              <a:t>Direct Statements and Secondary Ideas</a:t>
            </a:r>
          </a:p>
          <a:p>
            <a:pPr lvl="1" fontAlgn="base"/>
            <a:r>
              <a:rPr lang="en-US" sz="1400" dirty="0" smtClean="0"/>
              <a:t>Inferences</a:t>
            </a:r>
          </a:p>
          <a:p>
            <a:pPr lvl="1" fontAlgn="base"/>
            <a:r>
              <a:rPr lang="en-US" sz="1400" dirty="0" smtClean="0"/>
              <a:t>Applications</a:t>
            </a:r>
          </a:p>
          <a:p>
            <a:pPr lvl="1" fontAlgn="base"/>
            <a:r>
              <a:rPr lang="en-US" sz="1400" dirty="0" smtClean="0"/>
              <a:t>Sentence Relationships</a:t>
            </a:r>
          </a:p>
          <a:p>
            <a:pPr fontAlgn="base"/>
            <a:r>
              <a:rPr lang="en-US" b="1" dirty="0" smtClean="0"/>
              <a:t>Sentence Skills:</a:t>
            </a:r>
            <a:r>
              <a:rPr lang="en-US" dirty="0" smtClean="0"/>
              <a:t> </a:t>
            </a:r>
            <a:r>
              <a:rPr lang="en-US" sz="2600" dirty="0" smtClean="0"/>
              <a:t>20 multiple-choice questions</a:t>
            </a:r>
          </a:p>
          <a:p>
            <a:pPr lvl="1" fontAlgn="base"/>
            <a:r>
              <a:rPr lang="en-US" sz="1400" dirty="0" smtClean="0"/>
              <a:t>Recognizing Complete Sentences</a:t>
            </a:r>
          </a:p>
          <a:p>
            <a:pPr lvl="1" fontAlgn="base"/>
            <a:r>
              <a:rPr lang="en-US" sz="1400" dirty="0" smtClean="0"/>
              <a:t>Coordination and Subordination</a:t>
            </a:r>
          </a:p>
          <a:p>
            <a:pPr lvl="1" fontAlgn="base"/>
            <a:r>
              <a:rPr lang="en-US" sz="1400" dirty="0" smtClean="0"/>
              <a:t>Clear Sentence Logic</a:t>
            </a:r>
          </a:p>
          <a:p>
            <a:pPr lvl="1" fontAlgn="base"/>
            <a:endParaRPr lang="en-US" sz="1800" dirty="0" smtClean="0"/>
          </a:p>
          <a:p>
            <a:pPr lvl="1"/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ACT </a:t>
            </a:r>
          </a:p>
          <a:p>
            <a:pPr lvl="1"/>
            <a:r>
              <a:rPr lang="en-US" dirty="0" smtClean="0"/>
              <a:t>Breakdown of ACT</a:t>
            </a:r>
          </a:p>
          <a:p>
            <a:pPr lvl="1"/>
            <a:r>
              <a:rPr lang="en-US" dirty="0" smtClean="0"/>
              <a:t>State requirements</a:t>
            </a:r>
          </a:p>
          <a:p>
            <a:pPr lvl="1"/>
            <a:r>
              <a:rPr lang="en-US" dirty="0" smtClean="0"/>
              <a:t>Practice for the ACT</a:t>
            </a:r>
          </a:p>
          <a:p>
            <a:endParaRPr lang="en-US" dirty="0" smtClean="0"/>
          </a:p>
          <a:p>
            <a:r>
              <a:rPr lang="en-US" dirty="0" smtClean="0"/>
              <a:t>SAT </a:t>
            </a:r>
          </a:p>
          <a:p>
            <a:pPr lvl="1"/>
            <a:r>
              <a:rPr lang="en-US" dirty="0" smtClean="0"/>
              <a:t>Breakdown of SAT</a:t>
            </a:r>
          </a:p>
          <a:p>
            <a:pPr lvl="1"/>
            <a:r>
              <a:rPr lang="en-US" dirty="0" smtClean="0"/>
              <a:t>Practice for the SAT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Should I take ACT or SAT?</a:t>
            </a:r>
          </a:p>
          <a:p>
            <a:endParaRPr lang="en-US" dirty="0" smtClean="0"/>
          </a:p>
          <a:p>
            <a:r>
              <a:rPr lang="en-US" dirty="0" err="1" smtClean="0"/>
              <a:t>Accuplacer</a:t>
            </a:r>
            <a:endParaRPr lang="en-US" dirty="0" smtClean="0"/>
          </a:p>
          <a:p>
            <a:pPr lvl="1"/>
            <a:r>
              <a:rPr lang="en-US" dirty="0" smtClean="0"/>
              <a:t>Breakdown of </a:t>
            </a:r>
            <a:r>
              <a:rPr lang="en-US" dirty="0" err="1" smtClean="0"/>
              <a:t>Accuplacer</a:t>
            </a:r>
            <a:endParaRPr lang="en-US" dirty="0" smtClean="0"/>
          </a:p>
          <a:p>
            <a:pPr lvl="1"/>
            <a:r>
              <a:rPr lang="en-US" dirty="0" smtClean="0"/>
              <a:t>Practice for the </a:t>
            </a:r>
            <a:r>
              <a:rPr lang="en-US" dirty="0" err="1" smtClean="0"/>
              <a:t>Accuplacer</a:t>
            </a:r>
            <a:endParaRPr lang="en-US" dirty="0" smtClean="0"/>
          </a:p>
          <a:p>
            <a:pPr lvl="1"/>
            <a:r>
              <a:rPr lang="en-US" dirty="0" smtClean="0"/>
              <a:t>Differences between </a:t>
            </a:r>
            <a:r>
              <a:rPr lang="en-US" dirty="0" err="1" smtClean="0"/>
              <a:t>Accuplacer</a:t>
            </a:r>
            <a:r>
              <a:rPr lang="en-US" dirty="0" smtClean="0"/>
              <a:t> and ACT/SAT</a:t>
            </a:r>
          </a:p>
          <a:p>
            <a:endParaRPr lang="en-US" dirty="0" smtClean="0"/>
          </a:p>
          <a:p>
            <a:r>
              <a:rPr lang="en-US" dirty="0" smtClean="0"/>
              <a:t>ASVAB</a:t>
            </a:r>
          </a:p>
          <a:p>
            <a:pPr lvl="1"/>
            <a:r>
              <a:rPr lang="en-US" dirty="0" smtClean="0"/>
              <a:t>Breakdown of ASVAB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the </a:t>
            </a:r>
            <a:r>
              <a:rPr lang="en-US" dirty="0" err="1" smtClean="0"/>
              <a:t>Accuplacer</a:t>
            </a:r>
            <a:r>
              <a:rPr lang="en-US" dirty="0" smtClean="0"/>
              <a:t>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NOT a timed test</a:t>
            </a:r>
          </a:p>
          <a:p>
            <a:pPr fontAlgn="base"/>
            <a:r>
              <a:rPr lang="en-US" dirty="0" smtClean="0"/>
              <a:t>The cost is $20. Retests are $10. Cash or check only.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for the </a:t>
            </a:r>
            <a:r>
              <a:rPr lang="en-US" dirty="0" err="1" smtClean="0"/>
              <a:t>Accuplacer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400" dirty="0" smtClean="0"/>
          </a:p>
          <a:p>
            <a:r>
              <a:rPr lang="en-US" sz="1600" dirty="0" smtClean="0">
                <a:hlinkClick r:id="rId2"/>
              </a:rPr>
              <a:t>http://gotoltc.edu/how-to-apply/testing-services-accuplacer/accuplacer/index.html</a:t>
            </a:r>
            <a:endParaRPr lang="en-US" sz="1600" dirty="0" smtClean="0"/>
          </a:p>
          <a:p>
            <a:endParaRPr lang="en-US" sz="1400" dirty="0" smtClean="0"/>
          </a:p>
          <a:p>
            <a:r>
              <a:rPr lang="en-US" sz="1400" dirty="0">
                <a:hlinkClick r:id="rId3"/>
              </a:rPr>
              <a:t>https://accuplacer.collegeboard.org</a:t>
            </a:r>
            <a:r>
              <a:rPr lang="en-US" sz="1400" dirty="0" smtClean="0">
                <a:hlinkClick r:id="rId3"/>
              </a:rPr>
              <a:t>/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Differences between </a:t>
            </a:r>
            <a:r>
              <a:rPr lang="en-US" dirty="0" err="1" smtClean="0"/>
              <a:t>Accuplacer</a:t>
            </a:r>
            <a:r>
              <a:rPr lang="en-US" dirty="0" smtClean="0"/>
              <a:t> and ACT/SAT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Technical Schools </a:t>
            </a:r>
            <a:r>
              <a:rPr lang="en-US" dirty="0" err="1" smtClean="0"/>
              <a:t>vs</a:t>
            </a:r>
            <a:r>
              <a:rPr lang="en-US" dirty="0" smtClean="0"/>
              <a:t> College/University</a:t>
            </a:r>
          </a:p>
          <a:p>
            <a:r>
              <a:rPr lang="en-US" dirty="0" smtClean="0"/>
              <a:t>Not a timed test</a:t>
            </a:r>
          </a:p>
          <a:p>
            <a:r>
              <a:rPr lang="en-US" dirty="0" smtClean="0"/>
              <a:t>Tests depends on area of study</a:t>
            </a:r>
          </a:p>
          <a:p>
            <a:r>
              <a:rPr lang="en-US" dirty="0" smtClean="0"/>
              <a:t>Computer based test with no recalling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the ASVAB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Armed Services Vocational Aptitude Battery is a multiple-choice test that helps you better understand your strengths and is one of the things that helps identify which Military jobs (Military Occupational Specialties) are best for you.</a:t>
            </a:r>
          </a:p>
          <a:p>
            <a:r>
              <a:rPr lang="en-US" b="1" dirty="0" smtClean="0"/>
              <a:t>ASVAB results can be used for vocational and career planning, even if you decide not to join the military.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ASVAB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cap="all" dirty="0" smtClean="0"/>
              <a:t>ASVAB TEST AREAS</a:t>
            </a:r>
          </a:p>
          <a:p>
            <a:r>
              <a:rPr lang="en-US" u="sng" dirty="0" smtClean="0"/>
              <a:t>General Science</a:t>
            </a:r>
            <a:r>
              <a:rPr lang="en-US" dirty="0" smtClean="0"/>
              <a:t> - measures knowledge of life science, earth and space science, and physical science</a:t>
            </a:r>
          </a:p>
          <a:p>
            <a:r>
              <a:rPr lang="en-US" u="sng" dirty="0" smtClean="0"/>
              <a:t>Arithmetic Reasoning</a:t>
            </a:r>
            <a:r>
              <a:rPr lang="en-US" dirty="0" smtClean="0"/>
              <a:t> - measures ability to solve basic arithmetic word problems</a:t>
            </a:r>
          </a:p>
          <a:p>
            <a:r>
              <a:rPr lang="en-US" u="sng" dirty="0" smtClean="0"/>
              <a:t>Word Knowledge</a:t>
            </a:r>
            <a:r>
              <a:rPr lang="en-US" dirty="0" smtClean="0"/>
              <a:t> - measures ability to understand the meaning of words through synonyms</a:t>
            </a:r>
          </a:p>
          <a:p>
            <a:r>
              <a:rPr lang="en-US" u="sng" dirty="0" smtClean="0"/>
              <a:t>Paragraph Comprehension</a:t>
            </a:r>
            <a:r>
              <a:rPr lang="en-US" dirty="0" smtClean="0"/>
              <a:t> - measures ability to obtain information from written material</a:t>
            </a:r>
          </a:p>
          <a:p>
            <a:r>
              <a:rPr lang="en-US" u="sng" dirty="0" smtClean="0"/>
              <a:t>Mathematics Knowledge</a:t>
            </a:r>
            <a:r>
              <a:rPr lang="en-US" dirty="0" smtClean="0"/>
              <a:t> - measures knowledge of mathematical concepts and applications</a:t>
            </a:r>
          </a:p>
          <a:p>
            <a:r>
              <a:rPr lang="en-US" u="sng" dirty="0" smtClean="0"/>
              <a:t>Electronics Information</a:t>
            </a:r>
            <a:r>
              <a:rPr lang="en-US" dirty="0" smtClean="0"/>
              <a:t> - measures knowledge of electrical current, circuits, devices, and electronic systems</a:t>
            </a:r>
          </a:p>
          <a:p>
            <a:r>
              <a:rPr lang="en-US" u="sng" dirty="0" smtClean="0"/>
              <a:t>Auto and Shop Information</a:t>
            </a:r>
            <a:r>
              <a:rPr lang="en-US" dirty="0" smtClean="0"/>
              <a:t> - measures knowledge of automotive maintenance and repair, and wood and metal shop practices</a:t>
            </a:r>
          </a:p>
          <a:p>
            <a:r>
              <a:rPr lang="en-US" u="sng" dirty="0" smtClean="0"/>
              <a:t>Mechanical Comprehension</a:t>
            </a:r>
            <a:r>
              <a:rPr lang="en-US" dirty="0" smtClean="0"/>
              <a:t> - measures knowledge of the principles of mechanical devices, structural support, and properties of materials</a:t>
            </a:r>
          </a:p>
          <a:p>
            <a:r>
              <a:rPr lang="en-US" u="sng" dirty="0" smtClean="0"/>
              <a:t>Assembling Objects</a:t>
            </a:r>
            <a:r>
              <a:rPr lang="en-US" dirty="0" smtClean="0"/>
              <a:t> - measures ability with spatial relationships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the ASVAB continued…</a:t>
            </a:r>
            <a:endParaRPr lang="en-US" dirty="0"/>
          </a:p>
        </p:txBody>
      </p:sp>
      <p:pic>
        <p:nvPicPr>
          <p:cNvPr id="4" name="Content Placeholder 3" descr="asvab score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193029" y="1527175"/>
            <a:ext cx="2721429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the ASVAB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http://official-asvab.com/whattoexpect_app.htm</a:t>
            </a:r>
            <a:endParaRPr lang="en-US" dirty="0" smtClean="0"/>
          </a:p>
          <a:p>
            <a:r>
              <a:rPr lang="en-US" dirty="0" smtClean="0"/>
              <a:t>Test is FREE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SLIDE!!!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Thanks for coming! Please check out the Counseling website if you have further questions!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http://phscounselingdept.weebly.com/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Breakdown of the ACT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ACT is an achievement  test, measuring what a student has learned in school.  Achievement tests tend to measure recent learning and are closely tied to particular school subjects.</a:t>
            </a:r>
          </a:p>
          <a:p>
            <a:endParaRPr lang="en-US" dirty="0" smtClean="0"/>
          </a:p>
          <a:p>
            <a:r>
              <a:rPr lang="en-US" dirty="0" smtClean="0"/>
              <a:t>The ACT is a national college admissions examination that consists of subject area tests in: </a:t>
            </a:r>
          </a:p>
          <a:p>
            <a:pPr lvl="1"/>
            <a:r>
              <a:rPr lang="en-US" dirty="0" smtClean="0"/>
              <a:t>English, Math, Reading, Science &amp; an </a:t>
            </a:r>
            <a:r>
              <a:rPr lang="en-US" b="1" i="1" u="sng" dirty="0" smtClean="0"/>
              <a:t>optional</a:t>
            </a:r>
            <a:r>
              <a:rPr lang="en-US" dirty="0" smtClean="0"/>
              <a:t> Writing part.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ACT results are accepted by all 4-year colleges and universities in the U.S. </a:t>
            </a:r>
            <a:r>
              <a:rPr lang="en-US" i="1" dirty="0" smtClean="0"/>
              <a:t>(and tech schools)</a:t>
            </a:r>
          </a:p>
          <a:p>
            <a:endParaRPr lang="en-US" i="1" dirty="0" smtClean="0"/>
          </a:p>
          <a:p>
            <a:r>
              <a:rPr lang="en-US" i="1" dirty="0" smtClean="0"/>
              <a:t>Score Range is 1-36 Points</a:t>
            </a:r>
          </a:p>
          <a:p>
            <a:r>
              <a:rPr lang="en-US" i="1" dirty="0" smtClean="0"/>
              <a:t>National Average  21 points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 algn="ctr">
              <a:buNone/>
            </a:pPr>
            <a:r>
              <a:rPr lang="en-US" sz="2000" dirty="0" smtClean="0">
                <a:solidFill>
                  <a:srgbClr val="FFFF00"/>
                </a:solidFill>
                <a:hlinkClick r:id="rId2"/>
              </a:rPr>
              <a:t>www.phscounselingdept.weebly.com</a:t>
            </a:r>
            <a:endParaRPr lang="en-US" sz="2000" dirty="0" smtClean="0">
              <a:solidFill>
                <a:srgbClr val="FFFF00"/>
              </a:solidFill>
            </a:endParaRPr>
          </a:p>
          <a:p>
            <a:pPr lvl="1" algn="ctr">
              <a:buNone/>
            </a:pP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Breakdown of the ACT continued…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Number of Questions on ACT</a:t>
            </a:r>
          </a:p>
          <a:p>
            <a:r>
              <a:rPr lang="en-US" sz="2400" b="1" dirty="0" smtClean="0"/>
              <a:t>English:</a:t>
            </a:r>
            <a:r>
              <a:rPr lang="en-US" sz="2400" dirty="0" smtClean="0"/>
              <a:t> 75 questions – 45 minutes </a:t>
            </a:r>
          </a:p>
          <a:p>
            <a:r>
              <a:rPr lang="en-US" sz="2400" b="1" dirty="0" smtClean="0"/>
              <a:t>Mathematics:</a:t>
            </a:r>
            <a:r>
              <a:rPr lang="en-US" sz="2400" dirty="0" smtClean="0"/>
              <a:t> 60 questions – 60 minutes </a:t>
            </a:r>
          </a:p>
          <a:p>
            <a:r>
              <a:rPr lang="en-US" sz="2400" b="1" dirty="0" smtClean="0"/>
              <a:t>Reading:</a:t>
            </a:r>
            <a:r>
              <a:rPr lang="en-US" sz="2400" dirty="0" smtClean="0"/>
              <a:t> 40 questions – 35 minutes </a:t>
            </a:r>
          </a:p>
          <a:p>
            <a:r>
              <a:rPr lang="en-US" sz="2400" b="1" dirty="0" smtClean="0"/>
              <a:t>Science:</a:t>
            </a:r>
            <a:r>
              <a:rPr lang="en-US" sz="2400" dirty="0" smtClean="0"/>
              <a:t> 40 questions – 35 minutes </a:t>
            </a:r>
          </a:p>
          <a:p>
            <a:r>
              <a:rPr lang="en-US" sz="2400" b="1" u="sng" dirty="0" smtClean="0"/>
              <a:t>Total:</a:t>
            </a:r>
            <a:r>
              <a:rPr lang="en-US" sz="2400" dirty="0" smtClean="0"/>
              <a:t> 215 questions  - Approx.  4 hours</a:t>
            </a:r>
          </a:p>
          <a:p>
            <a:r>
              <a:rPr lang="en-US" sz="2400" b="1" dirty="0" smtClean="0"/>
              <a:t>Writing:</a:t>
            </a:r>
            <a:r>
              <a:rPr lang="en-US" sz="2400" dirty="0" smtClean="0"/>
              <a:t> 1 prompt –  Additional 40 minutes </a:t>
            </a:r>
          </a:p>
          <a:p>
            <a:pPr algn="ctr">
              <a:buNone/>
            </a:pPr>
            <a:r>
              <a:rPr lang="en-US" sz="2400" dirty="0" smtClean="0">
                <a:hlinkClick r:id="rId2"/>
              </a:rPr>
              <a:t>http://www.actstudent.org/sampletest/</a:t>
            </a: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Breakdown of the ACT continued…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ACT (No Writing)</a:t>
            </a:r>
            <a:r>
              <a:rPr lang="en-US" dirty="0" smtClean="0"/>
              <a:t> </a:t>
            </a:r>
            <a:r>
              <a:rPr lang="en-US" b="1" dirty="0" smtClean="0"/>
              <a:t>$42.50</a:t>
            </a:r>
            <a:r>
              <a:rPr lang="en-US" dirty="0" smtClean="0"/>
              <a:t> Includes reports for you, your high school, and up to four college choices.</a:t>
            </a:r>
          </a:p>
          <a:p>
            <a:endParaRPr lang="en-US" dirty="0" smtClean="0"/>
          </a:p>
          <a:p>
            <a:r>
              <a:rPr lang="en-US" b="1" dirty="0" smtClean="0"/>
              <a:t>ACT Plus Writing</a:t>
            </a:r>
            <a:r>
              <a:rPr lang="en-US" dirty="0" smtClean="0"/>
              <a:t> </a:t>
            </a:r>
            <a:r>
              <a:rPr lang="en-US" b="1" dirty="0" smtClean="0"/>
              <a:t>$58.50</a:t>
            </a:r>
            <a:r>
              <a:rPr lang="en-US" dirty="0" smtClean="0"/>
              <a:t> Includes reports for you, your high school, and up to four college choices.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400" dirty="0" smtClean="0">
                <a:hlinkClick r:id="rId2"/>
              </a:rPr>
              <a:t>http://www.actstudent.org/regist/actfees.html</a:t>
            </a:r>
            <a:r>
              <a:rPr lang="en-US" sz="1400" dirty="0" smtClean="0"/>
              <a:t>   (For more information)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Requirements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State initiative ALL Juniors will be required to take the ACT with writing 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TEST DATE – FEBRUARY 28 , 2017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Location – PHS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Cost –FREE!!!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taking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Carefully </a:t>
            </a:r>
            <a:r>
              <a:rPr lang="en-US" u="sng" dirty="0" smtClean="0"/>
              <a:t>read</a:t>
            </a:r>
            <a:r>
              <a:rPr lang="en-US" dirty="0" smtClean="0"/>
              <a:t> the instructions on the cover of the test booklet. </a:t>
            </a:r>
          </a:p>
          <a:p>
            <a:r>
              <a:rPr lang="en-US" u="sng" dirty="0" smtClean="0"/>
              <a:t>Read</a:t>
            </a:r>
            <a:r>
              <a:rPr lang="en-US" dirty="0" smtClean="0"/>
              <a:t> the directions for each test </a:t>
            </a:r>
            <a:r>
              <a:rPr lang="en-US" u="sng" dirty="0" smtClean="0"/>
              <a:t>carefully. </a:t>
            </a:r>
          </a:p>
          <a:p>
            <a:r>
              <a:rPr lang="en-US" u="sng" dirty="0" smtClean="0"/>
              <a:t>Read</a:t>
            </a:r>
            <a:r>
              <a:rPr lang="en-US" dirty="0" smtClean="0"/>
              <a:t> each question </a:t>
            </a:r>
            <a:r>
              <a:rPr lang="en-US" u="sng" dirty="0" smtClean="0"/>
              <a:t>carefully. </a:t>
            </a:r>
          </a:p>
          <a:p>
            <a:r>
              <a:rPr lang="en-US" dirty="0" smtClean="0"/>
              <a:t>Pace yourself—don't spend too much time on a single passage or question. </a:t>
            </a:r>
          </a:p>
          <a:p>
            <a:r>
              <a:rPr lang="en-US" dirty="0" smtClean="0"/>
              <a:t>Pay attention to the announcement of five minutes remaining on each test. </a:t>
            </a:r>
          </a:p>
          <a:p>
            <a:r>
              <a:rPr lang="en-US" dirty="0" smtClean="0"/>
              <a:t>Answer the easy questions first, then go back and answer the more difficult ones. </a:t>
            </a:r>
          </a:p>
          <a:p>
            <a:r>
              <a:rPr lang="en-US" dirty="0" smtClean="0"/>
              <a:t>On difficult questions, eliminate as many incorrect answers as you can, then make an educated guess among those remaining. </a:t>
            </a:r>
          </a:p>
          <a:p>
            <a:r>
              <a:rPr lang="en-US" dirty="0" smtClean="0"/>
              <a:t>Answer every question. Your scores on the multiple-choice tests are based on the number of questions you answer correctly. There is no penalty for guessing. </a:t>
            </a:r>
          </a:p>
          <a:p>
            <a:r>
              <a:rPr lang="en-US" dirty="0" smtClean="0"/>
              <a:t>If you complete a test before time is called, recheck your work on that test.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for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ASPIRE – Is a state initiative that requires PHS Freshman and Sophomores to start being assessed for College and Career readiness. 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u="sng" dirty="0" smtClean="0"/>
              <a:t>The Real ACT Prep Guide </a:t>
            </a:r>
            <a:r>
              <a:rPr lang="en-US" dirty="0" smtClean="0"/>
              <a:t> (ACT website…there is a </a:t>
            </a:r>
            <a:r>
              <a:rPr lang="en-US" b="1" u="sng" dirty="0" smtClean="0"/>
              <a:t>fee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i="1" dirty="0" smtClean="0"/>
              <a:t>official</a:t>
            </a:r>
            <a:r>
              <a:rPr lang="en-US" dirty="0" smtClean="0"/>
              <a:t> ACT prep guide—the only one that includes three actual retired ACT tests—each with an optional Writing Test. 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Preparing for the ACT</a:t>
            </a:r>
            <a:r>
              <a:rPr lang="en-US" dirty="0" smtClean="0"/>
              <a:t>  </a:t>
            </a:r>
            <a:r>
              <a:rPr lang="en-US" b="1" dirty="0" smtClean="0"/>
              <a:t>F</a:t>
            </a:r>
            <a:r>
              <a:rPr lang="en-US" b="1" i="1" dirty="0" smtClean="0"/>
              <a:t>REE</a:t>
            </a:r>
            <a:r>
              <a:rPr lang="en-US" dirty="0" smtClean="0"/>
              <a:t> (Get a copy from PHS Counselor)</a:t>
            </a:r>
            <a:br>
              <a:rPr lang="en-US" dirty="0" smtClean="0"/>
            </a:br>
            <a:r>
              <a:rPr lang="en-US" dirty="0" smtClean="0"/>
              <a:t>A free student preparation booklet available from most high schools and colleges—includes test information, complete practice tests with scoring keys, and a sample writing prompt.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UW Sheboygan Prep Courses (fliers on back table)</a:t>
            </a:r>
          </a:p>
          <a:p>
            <a:r>
              <a:rPr lang="en-US" dirty="0" smtClean="0"/>
              <a:t>UW Oshkosh - </a:t>
            </a:r>
            <a:r>
              <a:rPr lang="en-US" sz="2200" dirty="0" smtClean="0">
                <a:hlinkClick r:id="rId2"/>
              </a:rPr>
              <a:t>http://www.uwosh.edu/llce/conted/youth/act-test-prep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for the ACT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NEW ACT PREP Workshop at Plymouth High School</a:t>
            </a:r>
            <a:endParaRPr lang="en-US" dirty="0"/>
          </a:p>
          <a:p>
            <a:r>
              <a:rPr lang="en-US" dirty="0"/>
              <a:t>-Saturday, January 9</a:t>
            </a:r>
            <a:r>
              <a:rPr lang="en-US" baseline="30000" dirty="0"/>
              <a:t>th</a:t>
            </a:r>
            <a:r>
              <a:rPr lang="en-US" dirty="0"/>
              <a:t>:  8:00am to noon (pre-test ACT)</a:t>
            </a:r>
            <a:br>
              <a:rPr lang="en-US" dirty="0"/>
            </a:br>
            <a:r>
              <a:rPr lang="en-US" dirty="0"/>
              <a:t>-Saturday, January 30</a:t>
            </a:r>
            <a:r>
              <a:rPr lang="en-US" baseline="30000" dirty="0"/>
              <a:t>th</a:t>
            </a:r>
            <a:r>
              <a:rPr lang="en-US" dirty="0"/>
              <a:t>:  8:00am to noon (results of ACT pre-test)</a:t>
            </a:r>
            <a:br>
              <a:rPr lang="en-US" dirty="0"/>
            </a:br>
            <a:r>
              <a:rPr lang="en-US" dirty="0"/>
              <a:t>-Monday, February 1</a:t>
            </a:r>
            <a:r>
              <a:rPr lang="en-US" baseline="30000" dirty="0"/>
              <a:t>st</a:t>
            </a:r>
            <a:r>
              <a:rPr lang="en-US" dirty="0"/>
              <a:t>:  6pm to 8pm (subject work)</a:t>
            </a:r>
            <a:br>
              <a:rPr lang="en-US" dirty="0"/>
            </a:br>
            <a:r>
              <a:rPr lang="en-US" dirty="0"/>
              <a:t>-Tuesday, February 2</a:t>
            </a:r>
            <a:r>
              <a:rPr lang="en-US" baseline="30000" dirty="0"/>
              <a:t>nd</a:t>
            </a:r>
            <a:r>
              <a:rPr lang="en-US" dirty="0"/>
              <a:t>:  6pm to 8pm (subject work)</a:t>
            </a:r>
            <a:br>
              <a:rPr lang="en-US" dirty="0"/>
            </a:br>
            <a:r>
              <a:rPr lang="en-US" dirty="0"/>
              <a:t>-Wednesday, February 3</a:t>
            </a:r>
            <a:r>
              <a:rPr lang="en-US" baseline="30000" dirty="0"/>
              <a:t>rd</a:t>
            </a:r>
            <a:r>
              <a:rPr lang="en-US" dirty="0"/>
              <a:t>:  6pm to 8pm (subject work)</a:t>
            </a:r>
            <a:br>
              <a:rPr lang="en-US" dirty="0"/>
            </a:br>
            <a:r>
              <a:rPr lang="en-US" b="1" dirty="0"/>
              <a:t>                          Cost: $149.00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7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1549</TotalTime>
  <Words>1089</Words>
  <Application>Microsoft Office PowerPoint</Application>
  <PresentationFormat>On-screen Show (4:3)</PresentationFormat>
  <Paragraphs>212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Calibri</vt:lpstr>
      <vt:lpstr>Georgia</vt:lpstr>
      <vt:lpstr>Wingdings</vt:lpstr>
      <vt:lpstr>Wingdings 2</vt:lpstr>
      <vt:lpstr>Civic</vt:lpstr>
      <vt:lpstr>College Entrance Exams</vt:lpstr>
      <vt:lpstr>Agenda</vt:lpstr>
      <vt:lpstr>Breakdown of the ACT</vt:lpstr>
      <vt:lpstr>Breakdown of the ACT continued…</vt:lpstr>
      <vt:lpstr>Breakdown of the ACT continued… </vt:lpstr>
      <vt:lpstr>State Requirements of the ACT</vt:lpstr>
      <vt:lpstr>Tips for taking the ACT</vt:lpstr>
      <vt:lpstr>Practice for the ACT</vt:lpstr>
      <vt:lpstr>Practice for the ACT continued…</vt:lpstr>
      <vt:lpstr>Practice for the ACT continued…</vt:lpstr>
      <vt:lpstr>Registering for ACT</vt:lpstr>
      <vt:lpstr>Breakdown for SAT</vt:lpstr>
      <vt:lpstr>Breakdown of the SAT</vt:lpstr>
      <vt:lpstr>Breakdown of the SAT continued…</vt:lpstr>
      <vt:lpstr>Practicing the SAT</vt:lpstr>
      <vt:lpstr>Registering for SAT</vt:lpstr>
      <vt:lpstr>Differences between the ACT and SAT</vt:lpstr>
      <vt:lpstr>ACT/SAT Timeline </vt:lpstr>
      <vt:lpstr>Breakdown of the Accuplacer</vt:lpstr>
      <vt:lpstr>Breakdown of the Accuplacer continued…</vt:lpstr>
      <vt:lpstr>Practice for the Accuplacer</vt:lpstr>
      <vt:lpstr>Differences between Accuplacer and ACT/SAT</vt:lpstr>
      <vt:lpstr>Breakdown of the ASVAB</vt:lpstr>
      <vt:lpstr>Breakdown of ASVAB continued…</vt:lpstr>
      <vt:lpstr>Breakdown of the ASVAB continued…</vt:lpstr>
      <vt:lpstr>Breakdown of the ASVAB continued…</vt:lpstr>
      <vt:lpstr>LAST SLIDE!!!</vt:lpstr>
    </vt:vector>
  </TitlesOfParts>
  <Company>Plymouth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Entrance Exams</dc:title>
  <dc:creator>Kurt Zolp</dc:creator>
  <cp:lastModifiedBy>Megan Rickmeier</cp:lastModifiedBy>
  <cp:revision>85</cp:revision>
  <dcterms:created xsi:type="dcterms:W3CDTF">2014-10-30T14:01:28Z</dcterms:created>
  <dcterms:modified xsi:type="dcterms:W3CDTF">2016-10-11T18:47:27Z</dcterms:modified>
</cp:coreProperties>
</file>